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4" r:id="rId3"/>
    <p:sldId id="283" r:id="rId4"/>
    <p:sldId id="300" r:id="rId5"/>
    <p:sldId id="301" r:id="rId6"/>
    <p:sldId id="284" r:id="rId7"/>
    <p:sldId id="286" r:id="rId8"/>
    <p:sldId id="302" r:id="rId9"/>
    <p:sldId id="306" r:id="rId10"/>
    <p:sldId id="31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06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38200" y="975360"/>
            <a:ext cx="5181600" cy="52016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dirty="0">
                <a:solidFill>
                  <a:srgbClr val="0070C0"/>
                </a:solidFill>
              </a:rPr>
              <a:t>Лекция 2. История развития психологии управления</a:t>
            </a:r>
            <a:endParaRPr lang="ru-RU" sz="5400" dirty="0">
              <a:solidFill>
                <a:srgbClr val="0070C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EMPUPPE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5723"/>
            <a:ext cx="5867400" cy="6598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281650882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924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Рекомендуемая литература:</a:t>
            </a:r>
            <a:endParaRPr lang="ru-RU" b="1" dirty="0"/>
          </a:p>
        </p:txBody>
      </p:sp>
      <p:pic>
        <p:nvPicPr>
          <p:cNvPr id="5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" y="1554480"/>
            <a:ext cx="5120641" cy="4937760"/>
          </a:xfrm>
        </p:spPr>
      </p:pic>
      <p:sp>
        <p:nvSpPr>
          <p:cNvPr id="8" name="Прямоугольник 7"/>
          <p:cNvSpPr/>
          <p:nvPr/>
        </p:nvSpPr>
        <p:spPr>
          <a:xfrm>
            <a:off x="5669280" y="457200"/>
            <a:ext cx="595884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Ахтаева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Н.С.,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Абдижаппарова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А.И.,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Бекбаева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З.Н. Бас</a:t>
            </a:r>
            <a:r>
              <a:rPr lang="kk-KZ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қару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психология. –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Алматы: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университеті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2018.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Волкогонова О.Д., Зуб А.Т. Управленческая психология. – Москва: ИД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«Форум» - Инфра,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Hilgard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E.R., Atkinson R.C. Introduction to Psychology. – N.Y.; Chicago: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Harcourt, Brace &amp; World, 2007.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50" dirty="0">
                <a:latin typeface="Times New Roman" panose="02020603050405020304" pitchFamily="18" charset="0"/>
              </a:rPr>
              <a:t>Кабаченко В.С. Психология управления. Учебное пособие. – М.: </a:t>
            </a:r>
            <a:r>
              <a:rPr lang="ru-RU" sz="1600" b="1" spc="-50" dirty="0" err="1">
                <a:latin typeface="Times New Roman" panose="02020603050405020304" pitchFamily="18" charset="0"/>
              </a:rPr>
              <a:t>Юнити</a:t>
            </a:r>
            <a:r>
              <a:rPr lang="ru-RU" sz="1600" b="1" spc="-50" dirty="0">
                <a:latin typeface="Times New Roman" panose="02020603050405020304" pitchFamily="18" charset="0"/>
              </a:rPr>
              <a:t>, 2015. </a:t>
            </a:r>
            <a:endParaRPr lang="ru-RU" sz="1600" b="1" dirty="0"/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Кремень М.А. Психология и управление. – Мн.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Харвест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Морозов, А. В. Управленческая психология. - М.: Академический проект;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306705" algn="l"/>
              </a:tabLst>
            </a:pP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Трикста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Розанова В.А. Психология управления. – М.: ЗАО «Бизнес-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школа«Интел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Синтез». – 2012.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Sanderson A., 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Safdar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S.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sychology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- University of Guelph: Wiley-sons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Canada. Ltd., 2012.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4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Столяренко А.Д. Психология управления. - Ростов - на - Дону: Феникс,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Урбанович А.А. Психология управления. Уч. пособие. –</a:t>
            </a:r>
            <a:r>
              <a:rPr lang="ru-RU" sz="1600" b="1" spc="-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</a:t>
            </a: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.:</a:t>
            </a:r>
            <a:r>
              <a:rPr lang="ru-RU" sz="1600" b="1" spc="-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Харвест</a:t>
            </a: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 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92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ВОПРОСЫ: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AutoNum type="arabicPeriod"/>
            </a:pPr>
            <a:r>
              <a:rPr lang="ru-RU" sz="2400" b="1" cap="small" dirty="0" smtClean="0"/>
              <a:t>Теория «экономического человека».</a:t>
            </a:r>
          </a:p>
          <a:p>
            <a:pPr marL="457200" lvl="0" indent="-457200">
              <a:buAutoNum type="arabicPeriod"/>
            </a:pPr>
            <a:r>
              <a:rPr lang="ru-RU" sz="2400" b="1" dirty="0" smtClean="0"/>
              <a:t>Теория «социального человека».</a:t>
            </a:r>
          </a:p>
          <a:p>
            <a:pPr marL="457200" lvl="0" indent="-457200">
              <a:buAutoNum type="arabicPeriod"/>
            </a:pPr>
            <a:r>
              <a:rPr lang="ru-RU" sz="2400" b="1" dirty="0"/>
              <a:t>Школа поведенческих наук или теория человеческих </a:t>
            </a:r>
            <a:r>
              <a:rPr lang="ru-RU" sz="2400" b="1" dirty="0" smtClean="0"/>
              <a:t>ресурсов</a:t>
            </a:r>
            <a:r>
              <a:rPr lang="ru-RU" sz="2400" b="1" dirty="0" smtClean="0"/>
              <a:t>.</a:t>
            </a:r>
            <a:endParaRPr lang="ru-RU" sz="2400" b="1" cap="small" dirty="0" smtClean="0"/>
          </a:p>
          <a:p>
            <a:pPr lvl="0"/>
            <a:endParaRPr lang="en-US" sz="2400" b="1" cap="small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8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240"/>
            <a:ext cx="12192000" cy="6842760"/>
          </a:xfrm>
        </p:spPr>
        <p:txBody>
          <a:bodyPr>
            <a:noAutofit/>
          </a:bodyPr>
          <a:lstStyle/>
          <a:p>
            <a:r>
              <a:rPr lang="ru-RU" b="1" dirty="0"/>
              <a:t>Формально </a:t>
            </a:r>
            <a:r>
              <a:rPr lang="ru-RU" b="1" dirty="0" smtClean="0"/>
              <a:t>возникновение психологии управления относят </a:t>
            </a:r>
            <a:r>
              <a:rPr lang="ru-RU" b="1" dirty="0"/>
              <a:t>к началу ХХ в., </a:t>
            </a:r>
            <a:r>
              <a:rPr lang="ru-RU" b="1" dirty="0" smtClean="0"/>
              <a:t>а ее основоположником считают футболиста– Скотта, имеющего  теологическое образование. </a:t>
            </a:r>
          </a:p>
          <a:p>
            <a:r>
              <a:rPr lang="ru-RU" b="1" dirty="0" smtClean="0"/>
              <a:t>Однако вместо того, чтобы стать миссионером в Китае, Скотт стал психологом. </a:t>
            </a:r>
          </a:p>
          <a:p>
            <a:r>
              <a:rPr lang="ru-RU" b="1" dirty="0" smtClean="0"/>
              <a:t>Он  </a:t>
            </a:r>
            <a:r>
              <a:rPr lang="ru-RU" b="1" dirty="0"/>
              <a:t>был первым, кто использовал </a:t>
            </a:r>
            <a:r>
              <a:rPr lang="ru-RU" b="1" dirty="0" smtClean="0"/>
              <a:t>психологию для </a:t>
            </a:r>
            <a:r>
              <a:rPr lang="ru-RU" b="1" dirty="0"/>
              <a:t>нужд рекламы, отбора персонала и менеджмента.</a:t>
            </a:r>
          </a:p>
          <a:p>
            <a:r>
              <a:rPr lang="ru-RU" b="1" dirty="0"/>
              <a:t>На рубеже XIX и ХХ вв. он говорил о потенциальных возможностях психологии в рекламном бизнесе.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написал несколько статей и опубликовал </a:t>
            </a:r>
            <a:r>
              <a:rPr lang="ru-RU" b="1" dirty="0" smtClean="0"/>
              <a:t>монографию </a:t>
            </a:r>
            <a:r>
              <a:rPr lang="ru-RU" b="1" dirty="0"/>
              <a:t>≪Теория и практика рекламы≫ (1903), которая </a:t>
            </a:r>
            <a:r>
              <a:rPr lang="ru-RU" b="1" dirty="0" smtClean="0"/>
              <a:t>считается </a:t>
            </a:r>
            <a:r>
              <a:rPr lang="ru-RU" b="1" dirty="0"/>
              <a:t>первой книгой, посвященной использованию </a:t>
            </a:r>
            <a:r>
              <a:rPr lang="ru-RU" b="1" dirty="0" smtClean="0"/>
              <a:t>психологии </a:t>
            </a:r>
            <a:r>
              <a:rPr lang="ru-RU" b="1" dirty="0"/>
              <a:t>для решения проблем, возникающих в мире бизнеса.</a:t>
            </a:r>
          </a:p>
          <a:p>
            <a:r>
              <a:rPr lang="ru-RU" b="1" dirty="0"/>
              <a:t>В 1919 г. Скотт создал первую в истории </a:t>
            </a:r>
            <a:r>
              <a:rPr lang="ru-RU" b="1" dirty="0" smtClean="0"/>
              <a:t>психологии управления </a:t>
            </a:r>
            <a:r>
              <a:rPr lang="ru-RU" b="1" dirty="0"/>
              <a:t>консалтинговую фирму, которая </a:t>
            </a:r>
            <a:r>
              <a:rPr lang="ru-RU" b="1" dirty="0" smtClean="0"/>
              <a:t>сотрудничала более </a:t>
            </a:r>
            <a:r>
              <a:rPr lang="ru-RU" b="1" dirty="0"/>
              <a:t>чем с 40 ведущими корпорациями </a:t>
            </a:r>
            <a:r>
              <a:rPr lang="ru-RU" b="1" dirty="0" smtClean="0"/>
              <a:t>США</a:t>
            </a:r>
            <a:r>
              <a:rPr lang="ru-RU" b="1" dirty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7358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2694"/>
            <a:ext cx="10515600" cy="5754269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В 1913 г. Гуго </a:t>
            </a:r>
            <a:r>
              <a:rPr lang="ru-RU" sz="3200" b="1" dirty="0" err="1"/>
              <a:t>Мюнстерберг</a:t>
            </a:r>
            <a:r>
              <a:rPr lang="ru-RU" sz="3200" b="1" dirty="0"/>
              <a:t> (1863–1916), немецкий </a:t>
            </a:r>
            <a:r>
              <a:rPr lang="ru-RU" sz="3200" b="1" dirty="0" smtClean="0"/>
              <a:t>психолог</a:t>
            </a:r>
            <a:r>
              <a:rPr lang="ru-RU" sz="3200" b="1" dirty="0"/>
              <a:t>, преподававший в Гарвардском университете, </a:t>
            </a:r>
            <a:r>
              <a:rPr lang="ru-RU" sz="3200" b="1" dirty="0" smtClean="0"/>
              <a:t>написал </a:t>
            </a:r>
            <a:r>
              <a:rPr lang="ru-RU" sz="3200" b="1" dirty="0"/>
              <a:t>книгу </a:t>
            </a:r>
            <a:r>
              <a:rPr lang="ru-RU" sz="3200" b="1" dirty="0" smtClean="0"/>
              <a:t>«Психология эффективного производства».</a:t>
            </a:r>
          </a:p>
          <a:p>
            <a:r>
              <a:rPr lang="ru-RU" sz="3200" b="1" dirty="0" smtClean="0"/>
              <a:t> Он </a:t>
            </a:r>
            <a:r>
              <a:rPr lang="ru-RU" sz="3200" b="1" dirty="0"/>
              <a:t>был одним из </a:t>
            </a:r>
            <a:r>
              <a:rPr lang="ru-RU" sz="3200" b="1" dirty="0" smtClean="0"/>
              <a:t>первых психологов</a:t>
            </a:r>
            <a:r>
              <a:rPr lang="ru-RU" sz="3200" b="1" dirty="0"/>
              <a:t>, </a:t>
            </a:r>
            <a:r>
              <a:rPr lang="ru-RU" sz="3200" b="1" dirty="0" smtClean="0"/>
              <a:t>который предлагал использовать тесты в качестве </a:t>
            </a:r>
            <a:r>
              <a:rPr lang="ru-RU" sz="3200" b="1" dirty="0"/>
              <a:t>отборочной процедуры прогностического </a:t>
            </a:r>
            <a:r>
              <a:rPr lang="ru-RU" sz="3200" b="1" dirty="0" smtClean="0"/>
              <a:t>характера, позволяющей </a:t>
            </a:r>
            <a:r>
              <a:rPr lang="ru-RU" sz="3200" b="1" dirty="0"/>
              <a:t>выявить претендента с необходимыми </a:t>
            </a:r>
            <a:r>
              <a:rPr lang="ru-RU" sz="3200" b="1" dirty="0" smtClean="0"/>
              <a:t>навыками</a:t>
            </a:r>
            <a:r>
              <a:rPr lang="ru-RU" sz="3200" b="1" dirty="0"/>
              <a:t>, который наиболее полно удовлетворяет </a:t>
            </a:r>
            <a:r>
              <a:rPr lang="ru-RU" sz="3200" b="1" dirty="0" smtClean="0"/>
              <a:t>требованиям, предъявляемым </a:t>
            </a:r>
            <a:r>
              <a:rPr lang="ru-RU" sz="3200" b="1" dirty="0"/>
              <a:t>к работнику на конкретном рабочем месте.</a:t>
            </a:r>
          </a:p>
        </p:txBody>
      </p:sp>
    </p:spTree>
    <p:extLst>
      <p:ext uri="{BB962C8B-B14F-4D97-AF65-F5344CB8AC3E}">
        <p14:creationId xmlns:p14="http://schemas.microsoft.com/office/powerpoint/2010/main" val="241816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6608"/>
            <a:ext cx="10515600" cy="5602146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 smtClean="0"/>
              <a:t>В психологии управления сегодня </a:t>
            </a:r>
            <a:r>
              <a:rPr lang="ru-RU" sz="3200" b="1" dirty="0"/>
              <a:t>м</a:t>
            </a:r>
            <a:r>
              <a:rPr lang="ru-RU" sz="3200" b="1" dirty="0" smtClean="0"/>
              <a:t>ожно </a:t>
            </a:r>
            <a:r>
              <a:rPr lang="ru-RU" sz="3200" b="1" dirty="0"/>
              <a:t>выделить три основных концептуальных </a:t>
            </a:r>
            <a:r>
              <a:rPr lang="ru-RU" sz="3200" b="1" dirty="0" smtClean="0"/>
              <a:t>подхода:</a:t>
            </a:r>
            <a:endParaRPr lang="ru-RU" sz="3200" b="1" dirty="0"/>
          </a:p>
          <a:p>
            <a:pPr lvl="0"/>
            <a:r>
              <a:rPr lang="ru-RU" sz="3200" b="1" dirty="0" smtClean="0"/>
              <a:t>1. классическая </a:t>
            </a:r>
            <a:r>
              <a:rPr lang="ru-RU" sz="3200" b="1" dirty="0"/>
              <a:t>школа, включающая в себя </a:t>
            </a:r>
            <a:r>
              <a:rPr lang="ru-RU" sz="3200" b="1" dirty="0" smtClean="0"/>
              <a:t>: </a:t>
            </a:r>
            <a:r>
              <a:rPr lang="ru-RU" sz="3200" b="1" dirty="0"/>
              <a:t>а) теорию Ф. </a:t>
            </a:r>
            <a:r>
              <a:rPr lang="ru-RU" sz="3200" b="1" dirty="0" smtClean="0"/>
              <a:t> </a:t>
            </a:r>
            <a:r>
              <a:rPr lang="ru-RU" sz="3200" b="1" dirty="0"/>
              <a:t>Тейлора; б) теорию Макс </a:t>
            </a:r>
            <a:r>
              <a:rPr lang="ru-RU" sz="3200" b="1" dirty="0" smtClean="0"/>
              <a:t>Вебера, в)Анри </a:t>
            </a:r>
            <a:r>
              <a:rPr lang="ru-RU" sz="3200" b="1" dirty="0" err="1" smtClean="0"/>
              <a:t>Файоля</a:t>
            </a:r>
            <a:r>
              <a:rPr lang="ru-RU" sz="3200" b="1" dirty="0" smtClean="0"/>
              <a:t>;</a:t>
            </a:r>
            <a:endParaRPr lang="ru-RU" sz="3200" b="1" dirty="0"/>
          </a:p>
          <a:p>
            <a:pPr lvl="0"/>
            <a:r>
              <a:rPr lang="ru-RU" sz="3200" b="1" dirty="0" smtClean="0"/>
              <a:t>2. Американская </a:t>
            </a:r>
            <a:r>
              <a:rPr lang="ru-RU" sz="3200" b="1" dirty="0"/>
              <a:t>социально-психологическая школа, </a:t>
            </a:r>
            <a:r>
              <a:rPr lang="ru-RU" sz="3200" b="1" dirty="0" smtClean="0"/>
              <a:t>представлен­ная  </a:t>
            </a:r>
            <a:r>
              <a:rPr lang="ru-RU" sz="3200" b="1" dirty="0"/>
              <a:t>теорией «человеческих отношений» </a:t>
            </a:r>
            <a:r>
              <a:rPr lang="ru-RU" sz="3200" b="1" dirty="0" smtClean="0"/>
              <a:t>Э</a:t>
            </a:r>
            <a:r>
              <a:rPr lang="ru-RU" sz="3200" b="1" dirty="0"/>
              <a:t>. Мейо</a:t>
            </a:r>
            <a:r>
              <a:rPr lang="ru-RU" sz="3200" b="1" dirty="0" smtClean="0"/>
              <a:t>;</a:t>
            </a:r>
          </a:p>
          <a:p>
            <a:pPr lvl="0"/>
            <a:r>
              <a:rPr lang="ru-RU" sz="3200" b="1" dirty="0"/>
              <a:t>3</a:t>
            </a:r>
            <a:r>
              <a:rPr lang="ru-RU" sz="3200" b="1" dirty="0" smtClean="0"/>
              <a:t>. Школа </a:t>
            </a:r>
            <a:r>
              <a:rPr lang="ru-RU" sz="3200" b="1" dirty="0"/>
              <a:t>поведенческих наук или теория человеческих </a:t>
            </a:r>
            <a:r>
              <a:rPr lang="ru-RU" sz="3200" b="1" dirty="0" smtClean="0"/>
              <a:t>ресурсов;</a:t>
            </a:r>
            <a:endParaRPr lang="ru-RU" sz="3200" b="1" dirty="0"/>
          </a:p>
          <a:p>
            <a:r>
              <a:rPr lang="ru-RU" sz="3200" b="1" dirty="0" smtClean="0"/>
              <a:t>4.</a:t>
            </a:r>
            <a:r>
              <a:rPr lang="ru-RU" sz="3200" b="1" dirty="0"/>
              <a:t>	Японская </a:t>
            </a:r>
            <a:r>
              <a:rPr lang="ru-RU" sz="3200" b="1" dirty="0" smtClean="0"/>
              <a:t>школа управления.</a:t>
            </a:r>
            <a:endParaRPr lang="ru-RU" sz="3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919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2440" y="320040"/>
            <a:ext cx="7330440" cy="6294119"/>
          </a:xfrm>
        </p:spPr>
        <p:txBody>
          <a:bodyPr>
            <a:normAutofit fontScale="85000" lnSpcReduction="10000"/>
          </a:bodyPr>
          <a:lstStyle/>
          <a:p>
            <a:r>
              <a:rPr lang="ru-RU" sz="3200" b="1" dirty="0"/>
              <a:t>Фредерик </a:t>
            </a:r>
            <a:r>
              <a:rPr lang="ru-RU" sz="3200" b="1" dirty="0" smtClean="0"/>
              <a:t>Тейлор </a:t>
            </a:r>
            <a:r>
              <a:rPr lang="ru-RU" sz="3200" b="1" dirty="0"/>
              <a:t>(1856-1915) - американский инженер и ученый, родоначальник теории научного </a:t>
            </a:r>
            <a:r>
              <a:rPr lang="ru-RU" sz="3200" b="1" dirty="0" smtClean="0"/>
              <a:t>управления</a:t>
            </a:r>
            <a:r>
              <a:rPr lang="ru-RU" sz="3200" b="1" dirty="0"/>
              <a:t>.</a:t>
            </a:r>
            <a:r>
              <a:rPr lang="ru-RU" sz="3200" b="1" dirty="0" smtClean="0"/>
              <a:t> </a:t>
            </a:r>
          </a:p>
          <a:p>
            <a:r>
              <a:rPr lang="ru-RU" sz="3200" b="1" dirty="0" smtClean="0"/>
              <a:t>Предложенная </a:t>
            </a:r>
            <a:r>
              <a:rPr lang="ru-RU" sz="3200" b="1" dirty="0"/>
              <a:t>Тейлором система </a:t>
            </a:r>
            <a:r>
              <a:rPr lang="ru-RU" sz="3200" b="1" dirty="0" smtClean="0"/>
              <a:t>управления направлена </a:t>
            </a:r>
            <a:r>
              <a:rPr lang="ru-RU" sz="3200" b="1" dirty="0"/>
              <a:t>на повышение эффективности производства с помощью организации труда, рационализации и интенсификации тру­дового процесса.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написанных им книгах «Основы научного управ­ления предприятием» и «Управление фабрикой» доказывается, что применяемый в конце XIX века способ управления фирмой, основан­ный только на личном опыте и знаниях управляющих, устарел и что для повышения экономического, социального и технического прогрес­са производства необходимо внедрять систему научного управления.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" y="213360"/>
            <a:ext cx="3413760" cy="612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519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"/>
            <a:ext cx="11323320" cy="661415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3200" b="1" dirty="0" err="1"/>
              <a:t>Ф.Тейлор</a:t>
            </a:r>
            <a:r>
              <a:rPr lang="ru-RU" sz="3200" b="1" dirty="0"/>
              <a:t>, на основе изучения социально-экономических условий организации предприятия, сформулировал вывод, что технико-организационные нововведения не должны быть самоцелью. 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dirty="0"/>
              <a:t>Он разработал и внедрил сложную систему организационных мер, а именно, хронометраж, инструкционные карточки, методы переобучения рабочих, плановое бюро, сбор информации. 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dirty="0"/>
              <a:t>Он считал, что администрация должна научиться управлять по-новому, а только потом требовать от рабочих добросовестного выполнения своих обязанностей. 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3200" b="1" u="sng" dirty="0"/>
              <a:t>При научно организованном производстве человек не может получить незаработанные деньги.</a:t>
            </a:r>
          </a:p>
        </p:txBody>
      </p:sp>
    </p:spTree>
    <p:extLst>
      <p:ext uri="{BB962C8B-B14F-4D97-AF65-F5344CB8AC3E}">
        <p14:creationId xmlns:p14="http://schemas.microsoft.com/office/powerpoint/2010/main" val="801485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539" y="219919"/>
            <a:ext cx="11620983" cy="6840638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/>
              <a:t>Сочетание материальной заинтересованности и «разумного эгоизма». </a:t>
            </a:r>
            <a:endParaRPr lang="ru-RU" b="1" i="1" dirty="0" smtClean="0"/>
          </a:p>
          <a:p>
            <a:r>
              <a:rPr lang="ru-RU" b="1" dirty="0" smtClean="0"/>
              <a:t>Только </a:t>
            </a:r>
            <a:r>
              <a:rPr lang="ru-RU" b="1" dirty="0"/>
              <a:t>с помощью оплаты можно максимально заинте­ресовать рабочего. </a:t>
            </a:r>
            <a:endParaRPr lang="ru-RU" b="1" dirty="0" smtClean="0"/>
          </a:p>
          <a:p>
            <a:r>
              <a:rPr lang="ru-RU" b="1" dirty="0" smtClean="0"/>
              <a:t>Люди </a:t>
            </a:r>
            <a:r>
              <a:rPr lang="ru-RU" b="1" dirty="0"/>
              <a:t>не должны получать больше или меньше, чем они заработали, а предприниматель не должен быть филант­ропом. </a:t>
            </a:r>
            <a:endParaRPr lang="ru-RU" b="1" dirty="0" smtClean="0"/>
          </a:p>
          <a:p>
            <a:r>
              <a:rPr lang="ru-RU" b="1" dirty="0" smtClean="0"/>
              <a:t>Коренные </a:t>
            </a:r>
            <a:r>
              <a:rPr lang="ru-RU" b="1" dirty="0"/>
              <a:t>интересы рабочих и предпринимателей совпада­ют. </a:t>
            </a:r>
            <a:endParaRPr lang="ru-RU" b="1" dirty="0" smtClean="0"/>
          </a:p>
          <a:p>
            <a:r>
              <a:rPr lang="ru-RU" b="1" dirty="0" smtClean="0"/>
              <a:t>Каждый </a:t>
            </a:r>
            <a:r>
              <a:rPr lang="ru-RU" b="1" dirty="0"/>
              <a:t>старается заработать как можно больше. </a:t>
            </a:r>
            <a:endParaRPr lang="ru-RU" b="1" dirty="0" smtClean="0"/>
          </a:p>
          <a:p>
            <a:r>
              <a:rPr lang="ru-RU" b="1" dirty="0" smtClean="0"/>
              <a:t>Отсюда </a:t>
            </a:r>
            <a:r>
              <a:rPr lang="ru-RU" b="1" dirty="0"/>
              <a:t>вы­вод - оплата и предпринимателя, и рабочего должна соответство­вать их вкладу в производство, стимулировать индивидуальную от­ветственность. </a:t>
            </a:r>
            <a:endParaRPr lang="ru-RU" b="1" dirty="0" smtClean="0"/>
          </a:p>
          <a:p>
            <a:r>
              <a:rPr lang="ru-RU" b="1" dirty="0" smtClean="0"/>
              <a:t>Но </a:t>
            </a:r>
            <a:r>
              <a:rPr lang="ru-RU" b="1" dirty="0"/>
              <a:t>одновременно необходимо использовать и принцип «разумного эгоизма», т. е. определенные финансовые сред­ства нужно вкладывать в развитие производства, создание новой техники и технологии.</a:t>
            </a:r>
          </a:p>
          <a:p>
            <a:r>
              <a:rPr lang="ru-RU" b="1" i="1" dirty="0"/>
              <a:t>Непрерывный контроль за работой конкретного исполнителя. </a:t>
            </a:r>
            <a:endParaRPr lang="ru-RU" b="1" i="1" dirty="0" smtClean="0"/>
          </a:p>
          <a:p>
            <a:r>
              <a:rPr lang="ru-RU" b="1" dirty="0" smtClean="0"/>
              <a:t>Без </a:t>
            </a:r>
            <a:r>
              <a:rPr lang="ru-RU" b="1" dirty="0"/>
              <a:t>принуждения и контроля рабочий будет отлынивать от работы. </a:t>
            </a:r>
            <a:endParaRPr lang="ru-RU" b="1" dirty="0" smtClean="0"/>
          </a:p>
          <a:p>
            <a:r>
              <a:rPr lang="ru-RU" b="1" dirty="0" smtClean="0"/>
              <a:t>На </a:t>
            </a:r>
            <a:r>
              <a:rPr lang="ru-RU" b="1" dirty="0"/>
              <a:t>производстве необходимо организовать группы надсмотрщиков, </a:t>
            </a:r>
            <a:r>
              <a:rPr lang="ru-RU" b="1" dirty="0" smtClean="0"/>
              <a:t>инспекторов</a:t>
            </a:r>
            <a:r>
              <a:rPr lang="ru-RU" b="1" dirty="0"/>
              <a:t>, нормировщиков, осуществляющих контроль за установлен­ной нормой выработки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86914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11099</TotalTime>
  <Words>665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34</cp:revision>
  <dcterms:created xsi:type="dcterms:W3CDTF">2019-09-15T11:39:20Z</dcterms:created>
  <dcterms:modified xsi:type="dcterms:W3CDTF">2020-12-24T12:39:31Z</dcterms:modified>
</cp:coreProperties>
</file>